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14" y="-6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7/2/2021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5400" dirty="0" smtClean="0">
                <a:latin typeface="Arabic Typesetting" pitchFamily="66" charset="-78"/>
                <a:cs typeface="Arabic Typesetting" pitchFamily="66" charset="-78"/>
              </a:rPr>
              <a:t>مجموعة العوامل المرسبة</a:t>
            </a:r>
            <a:endParaRPr lang="en-US" sz="5400"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733800"/>
          </a:xfrm>
        </p:spPr>
        <p:txBody>
          <a:bodyPr>
            <a:normAutofit fontScale="92500" lnSpcReduction="10000"/>
          </a:bodyPr>
          <a:lstStyle/>
          <a:p>
            <a:pPr algn="just" rtl="1">
              <a:buNone/>
            </a:pPr>
            <a:r>
              <a:rPr lang="ar-IQ" sz="3600" dirty="0" smtClean="0">
                <a:latin typeface="Arabic Typesetting" pitchFamily="66" charset="-78"/>
                <a:cs typeface="Arabic Typesetting" pitchFamily="66" charset="-78"/>
              </a:rPr>
              <a:t>علي: ذكرت يا محمد في كلامك سابقاً ان الانسان </a:t>
            </a:r>
            <a:r>
              <a:rPr lang="ar-IQ" sz="3600" b="1" u="heavy" dirty="0" smtClean="0">
                <a:solidFill>
                  <a:srgbClr val="FF0000"/>
                </a:solidFill>
                <a:latin typeface="Arabic Typesetting" pitchFamily="66" charset="-78"/>
                <a:cs typeface="Arabic Typesetting" pitchFamily="66" charset="-78"/>
              </a:rPr>
              <a:t>يمكن</a:t>
            </a:r>
            <a:r>
              <a:rPr lang="ar-IQ" sz="3600" dirty="0" smtClean="0">
                <a:latin typeface="Arabic Typesetting" pitchFamily="66" charset="-78"/>
                <a:cs typeface="Arabic Typesetting" pitchFamily="66" charset="-78"/>
              </a:rPr>
              <a:t> ان يقع صريع المرض والإضطراب أو اللاسواء في حال تظافر مجموعتين من العوامل أسميتهم العوامل الممهدة والمرسبة. </a:t>
            </a:r>
          </a:p>
          <a:p>
            <a:pPr algn="just" rtl="1">
              <a:buNone/>
            </a:pPr>
            <a:r>
              <a:rPr lang="ar-IQ" sz="3600" dirty="0" smtClean="0">
                <a:latin typeface="Arabic Typesetting" pitchFamily="66" charset="-78"/>
                <a:cs typeface="Arabic Typesetting" pitchFamily="66" charset="-78"/>
              </a:rPr>
              <a:t>محمد: صحيح</a:t>
            </a:r>
          </a:p>
          <a:p>
            <a:pPr algn="just" rtl="1">
              <a:buNone/>
            </a:pPr>
            <a:r>
              <a:rPr lang="ar-IQ" sz="3600" dirty="0" smtClean="0">
                <a:latin typeface="Arabic Typesetting" pitchFamily="66" charset="-78"/>
                <a:cs typeface="Arabic Typesetting" pitchFamily="66" charset="-78"/>
              </a:rPr>
              <a:t>علي: حضرتك تكلمت عن الصراع سابقاً، ممكن تكلمني عن الشدائد والإحباط بشئ من التفصيل أيضاً. </a:t>
            </a:r>
          </a:p>
          <a:p>
            <a:pPr algn="just" rtl="1">
              <a:buNone/>
            </a:pPr>
            <a:r>
              <a:rPr lang="ar-IQ" sz="3600" dirty="0" smtClean="0">
                <a:latin typeface="Arabic Typesetting" pitchFamily="66" charset="-78"/>
                <a:cs typeface="Arabic Typesetting" pitchFamily="66" charset="-78"/>
              </a:rPr>
              <a:t>محمد: نعم، ممكن</a:t>
            </a:r>
            <a:endParaRPr lang="en-US" sz="3600"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rtl="1"/>
            <a:r>
              <a:rPr lang="ar-IQ" sz="5400" dirty="0" smtClean="0">
                <a:solidFill>
                  <a:schemeClr val="tx1"/>
                </a:solidFill>
                <a:latin typeface="Arabic Typesetting" pitchFamily="66" charset="-78"/>
                <a:cs typeface="Arabic Typesetting" pitchFamily="66" charset="-78"/>
              </a:rPr>
              <a:t>الشدائد </a:t>
            </a:r>
            <a:r>
              <a:rPr lang="en-US" sz="3600" dirty="0" smtClean="0">
                <a:solidFill>
                  <a:schemeClr val="tx1"/>
                </a:solidFill>
                <a:latin typeface="Times New Roman" pitchFamily="18" charset="0"/>
                <a:cs typeface="Times New Roman" pitchFamily="18" charset="0"/>
              </a:rPr>
              <a:t>Stresses</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algn="just" rtl="1">
              <a:buNone/>
            </a:pPr>
            <a:r>
              <a:rPr lang="ar-IQ" sz="3600" dirty="0" smtClean="0">
                <a:latin typeface="Arabic Typesetting" pitchFamily="66" charset="-78"/>
                <a:cs typeface="Arabic Typesetting" pitchFamily="66" charset="-78"/>
              </a:rPr>
              <a:t>محمد: ذكرت سابقاً ان التطور الحضاري على الرغم من كونه يعكس من جهة تطور الفكر الإنساني، إلا انه من جهة أخرى يسلط ضغوطا متزايدة على الإنسان نفسه حتى يستطيع مواكبة هذا التطور. وقد ينجح الإنسان في محاولته هذه أو قد يفشل في مواكبة هذا التطور.</a:t>
            </a:r>
          </a:p>
          <a:p>
            <a:pPr algn="just" rtl="1">
              <a:buNone/>
            </a:pPr>
            <a:r>
              <a:rPr lang="ar-IQ" sz="3600" dirty="0" smtClean="0">
                <a:latin typeface="Arabic Typesetting" pitchFamily="66" charset="-78"/>
                <a:cs typeface="Arabic Typesetting" pitchFamily="66" charset="-78"/>
              </a:rPr>
              <a:t>علي: طيب، وأين المشكلة؟</a:t>
            </a:r>
          </a:p>
          <a:p>
            <a:pPr algn="just" rtl="1">
              <a:buNone/>
            </a:pPr>
            <a:r>
              <a:rPr lang="ar-IQ" sz="3600" dirty="0" smtClean="0">
                <a:latin typeface="Arabic Typesetting" pitchFamily="66" charset="-78"/>
                <a:cs typeface="Arabic Typesetting" pitchFamily="66" charset="-78"/>
              </a:rPr>
              <a:t>محمد: أي موقف يخلق صعوبة أو يقود إلى الفشل فان النتيجة تكون غالباً شداً نفسيا. </a:t>
            </a:r>
          </a:p>
          <a:p>
            <a:pPr algn="just" rtl="1">
              <a:buNone/>
            </a:pPr>
            <a:r>
              <a:rPr lang="ar-IQ" sz="3600" dirty="0" smtClean="0">
                <a:latin typeface="Arabic Typesetting" pitchFamily="66" charset="-78"/>
                <a:cs typeface="Arabic Typesetting" pitchFamily="66" charset="-78"/>
              </a:rPr>
              <a:t>علي: طيب، هذا الشد ماهي أسبابه؟ أقصد من أين يأتي؟</a:t>
            </a:r>
          </a:p>
          <a:p>
            <a:pPr algn="just" rtl="1">
              <a:buNone/>
            </a:pPr>
            <a:r>
              <a:rPr lang="ar-IQ" sz="3600" dirty="0" smtClean="0">
                <a:latin typeface="Arabic Typesetting" pitchFamily="66" charset="-78"/>
                <a:cs typeface="Arabic Typesetting" pitchFamily="66" charset="-78"/>
              </a:rPr>
              <a:t>محمد: مصادر الشد عديدة ابتدءاً من أحداث الحياة اليومية، والمشاكل الصعبة، وضيق الوقت، المنافسة، متطلبات العمل، الدراسة، والتكاثر والتزايد المستمر لمتطلبات الحياة وغيرها كثير. </a:t>
            </a:r>
            <a:endParaRPr lang="en-US" sz="3600" dirty="0">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just" rtl="1">
              <a:buNone/>
            </a:pPr>
            <a:r>
              <a:rPr lang="ar-IQ" sz="3600" dirty="0" smtClean="0">
                <a:latin typeface="Arabic Typesetting" pitchFamily="66" charset="-78"/>
                <a:cs typeface="Arabic Typesetting" pitchFamily="66" charset="-78"/>
              </a:rPr>
              <a:t>ويستمر محمد في كلامه بالقول: ويقدم العالم سيلي </a:t>
            </a:r>
            <a:r>
              <a:rPr lang="en-US" sz="3600" dirty="0" smtClean="0">
                <a:latin typeface="Arabic Typesetting" pitchFamily="66" charset="-78"/>
                <a:cs typeface="Arabic Typesetting" pitchFamily="66" charset="-78"/>
              </a:rPr>
              <a:t>H. </a:t>
            </a:r>
            <a:r>
              <a:rPr lang="en-US" sz="3600" dirty="0" err="1" smtClean="0">
                <a:latin typeface="Arabic Typesetting" pitchFamily="66" charset="-78"/>
                <a:cs typeface="Arabic Typesetting" pitchFamily="66" charset="-78"/>
              </a:rPr>
              <a:t>Sely</a:t>
            </a:r>
            <a:r>
              <a:rPr lang="ar-IQ" sz="3600" dirty="0" smtClean="0">
                <a:latin typeface="Arabic Typesetting" pitchFamily="66" charset="-78"/>
                <a:cs typeface="Arabic Typesetting" pitchFamily="66" charset="-78"/>
              </a:rPr>
              <a:t> وهو أول من تكلم بمصطلح الشد وصفا تفصيليا لحالة الشد ابتداءً من تعرض الإنسان إلى مثير ضاغط وانتهاءً بالاستجابات التي سوف يظهرها أو يقدمها الإنسان كرد فعل بهدف التكيف لهذا الموقف الضاغط. </a:t>
            </a:r>
          </a:p>
          <a:p>
            <a:pPr algn="just" rtl="1">
              <a:buNone/>
            </a:pPr>
            <a:r>
              <a:rPr lang="ar-IQ" sz="3600" dirty="0" smtClean="0">
                <a:latin typeface="Arabic Typesetting" pitchFamily="66" charset="-78"/>
                <a:cs typeface="Arabic Typesetting" pitchFamily="66" charset="-78"/>
              </a:rPr>
              <a:t>علي: ممكن تكلمنا عن هذه المراحل التي يذكرها سيلي؟</a:t>
            </a:r>
          </a:p>
          <a:p>
            <a:pPr algn="just" rtl="1">
              <a:buNone/>
            </a:pPr>
            <a:r>
              <a:rPr lang="ar-IQ" sz="3600" dirty="0" smtClean="0">
                <a:latin typeface="Arabic Typesetting" pitchFamily="66" charset="-78"/>
                <a:cs typeface="Arabic Typesetting" pitchFamily="66" charset="-78"/>
              </a:rPr>
              <a:t>محمد: نعم. يجمل سيلي هذه المراحل تحت عنوان زُملة أعراض التكيف العامة </a:t>
            </a:r>
            <a:r>
              <a:rPr lang="en-US" sz="3600" dirty="0" smtClean="0">
                <a:latin typeface="Arabic Typesetting" pitchFamily="66" charset="-78"/>
                <a:cs typeface="Arabic Typesetting" pitchFamily="66" charset="-78"/>
              </a:rPr>
              <a:t>General Adaptation Syndrome</a:t>
            </a:r>
            <a:r>
              <a:rPr lang="ar-IQ" sz="3600" dirty="0" smtClean="0">
                <a:latin typeface="Arabic Typesetting" pitchFamily="66" charset="-78"/>
                <a:cs typeface="Arabic Typesetting" pitchFamily="66" charset="-78"/>
              </a:rPr>
              <a:t>(</a:t>
            </a:r>
            <a:r>
              <a:rPr lang="en-US" sz="3600" dirty="0" smtClean="0">
                <a:latin typeface="Arabic Typesetting" pitchFamily="66" charset="-78"/>
                <a:cs typeface="Arabic Typesetting" pitchFamily="66" charset="-78"/>
              </a:rPr>
              <a:t>GAS</a:t>
            </a:r>
            <a:r>
              <a:rPr lang="ar-IQ" sz="3600" dirty="0" smtClean="0">
                <a:latin typeface="Arabic Typesetting" pitchFamily="66" charset="-78"/>
                <a:cs typeface="Arabic Typesetting" pitchFamily="66" charset="-78"/>
              </a:rPr>
              <a:t>) وهذه المراحل هي: </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أ‌-	مرحلة رد الفعل التحذيري </a:t>
            </a:r>
            <a:r>
              <a:rPr lang="en-US" sz="3600" dirty="0" smtClean="0">
                <a:latin typeface="Arabic Typesetting" pitchFamily="66" charset="-78"/>
                <a:cs typeface="Arabic Typesetting" pitchFamily="66" charset="-78"/>
              </a:rPr>
              <a:t>Stage of Alarm Reaction</a:t>
            </a:r>
            <a:r>
              <a:rPr lang="ar-IQ" sz="3600" dirty="0" smtClean="0">
                <a:latin typeface="Arabic Typesetting" pitchFamily="66" charset="-78"/>
                <a:cs typeface="Arabic Typesetting" pitchFamily="66" charset="-78"/>
              </a:rPr>
              <a:t> وتبدأ هذه المرحلة (بحالة الصدمة) وهنا تكون ميكانيزمات المقاومة لدى الإنسان خاملة.</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just" rtl="1"/>
            <a:r>
              <a:rPr lang="ar-IQ" sz="3600" dirty="0" smtClean="0">
                <a:latin typeface="Arabic Typesetting" pitchFamily="66" charset="-78"/>
                <a:cs typeface="Arabic Typesetting" pitchFamily="66" charset="-78"/>
              </a:rPr>
              <a:t>ب‌-	مرحلة المقاومة </a:t>
            </a:r>
            <a:r>
              <a:rPr lang="en-US" sz="3600" dirty="0" smtClean="0">
                <a:latin typeface="Arabic Typesetting" pitchFamily="66" charset="-78"/>
                <a:cs typeface="Arabic Typesetting" pitchFamily="66" charset="-78"/>
              </a:rPr>
              <a:t>Stage of Resistance </a:t>
            </a:r>
          </a:p>
          <a:p>
            <a:pPr algn="just" rtl="1">
              <a:buNone/>
            </a:pPr>
            <a:r>
              <a:rPr lang="ar-IQ" sz="3600" dirty="0" smtClean="0">
                <a:latin typeface="Arabic Typesetting" pitchFamily="66" charset="-78"/>
                <a:cs typeface="Arabic Typesetting" pitchFamily="66" charset="-78"/>
              </a:rPr>
              <a:t>يدخل الكائن الحي هنا مرحلة المقاومة ومواجهة الصدمة فتصبح ميكانيزمات التكيف هنا في أوج قوتها. وقد تطول هذه المرحلة وقد تقصر ويعتمد هذا على قوة المثير الضاغط، وطبيعة رد فعل الكائن الحي وقدراته التكيفية، والظروف المحيطة. فإذا استمر المثير بنفس القوة ولم يضعف ولم تتمكن ردود الفعل الدفاعية التكيفية من تخفيف قوة هذا المثير وتحقيق التكيف فان الكائن الحي يدخل المرحلة التالية والأخيرة.</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ت‌-	مرحلة الإجهاد والكلل </a:t>
            </a:r>
            <a:r>
              <a:rPr lang="en-US" sz="3600" dirty="0" smtClean="0">
                <a:latin typeface="Arabic Typesetting" pitchFamily="66" charset="-78"/>
                <a:cs typeface="Arabic Typesetting" pitchFamily="66" charset="-78"/>
              </a:rPr>
              <a:t>Stage of Exhaustion </a:t>
            </a:r>
          </a:p>
          <a:p>
            <a:pPr algn="just" rtl="1">
              <a:buNone/>
            </a:pPr>
            <a:r>
              <a:rPr lang="ar-IQ" sz="3600" dirty="0" smtClean="0">
                <a:latin typeface="Arabic Typesetting" pitchFamily="66" charset="-78"/>
                <a:cs typeface="Arabic Typesetting" pitchFamily="66" charset="-78"/>
              </a:rPr>
              <a:t>يدخل الكائن الحي هنا مرحلة الاختلال النفسي والجسدي.</a:t>
            </a:r>
            <a:endParaRPr lang="en-US" sz="3600" dirty="0" smtClean="0">
              <a:latin typeface="Arabic Typesetting" pitchFamily="66" charset="-78"/>
              <a:cs typeface="Arabic Typesetting" pitchFamily="66" charset="-78"/>
            </a:endParaRPr>
          </a:p>
          <a:p>
            <a:pPr algn="just" rtl="1">
              <a:buNone/>
            </a:pPr>
            <a:r>
              <a:rPr lang="ar-IQ" sz="3600" dirty="0" smtClean="0">
                <a:latin typeface="Arabic Typesetting" pitchFamily="66" charset="-78"/>
                <a:cs typeface="Arabic Typesetting" pitchFamily="66" charset="-78"/>
              </a:rPr>
              <a:t>حيث تظهر الاضطرابات الجسمية أو النفسية، بكلمة أخرى فان المرض هو الورقة الأخيرة التي يقدمها الكائن الحي للتكيف مع المثير الضاغط.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Autofit/>
          </a:bodyPr>
          <a:lstStyle/>
          <a:p>
            <a:pPr algn="just" rtl="1">
              <a:buNone/>
            </a:pPr>
            <a:r>
              <a:rPr lang="ar-IQ" sz="3200" dirty="0" smtClean="0">
                <a:latin typeface="Arabic Typesetting" pitchFamily="66" charset="-78"/>
                <a:cs typeface="Arabic Typesetting" pitchFamily="66" charset="-78"/>
              </a:rPr>
              <a:t>علي: يعني حتى المرض الجسمي أو النفسي هو أيضاً محاولة من الإنسان للتكيف!!!</a:t>
            </a:r>
          </a:p>
          <a:p>
            <a:pPr algn="just" rtl="1">
              <a:buNone/>
            </a:pPr>
            <a:r>
              <a:rPr lang="ar-IQ" sz="3200" dirty="0" smtClean="0">
                <a:latin typeface="Arabic Typesetting" pitchFamily="66" charset="-78"/>
                <a:cs typeface="Arabic Typesetting" pitchFamily="66" charset="-78"/>
              </a:rPr>
              <a:t>محمد: نعم</a:t>
            </a:r>
          </a:p>
          <a:p>
            <a:pPr algn="just" rtl="1">
              <a:buNone/>
            </a:pPr>
            <a:r>
              <a:rPr lang="ar-IQ" sz="3200" dirty="0" smtClean="0">
                <a:latin typeface="Arabic Typesetting" pitchFamily="66" charset="-78"/>
                <a:cs typeface="Arabic Typesetting" pitchFamily="66" charset="-78"/>
              </a:rPr>
              <a:t>علي: هذا شئ عجيب. طيب، ونحن الناس على إختلافنا، هل جميعنا نمر بهذه المراحل وبنفس الطريقة؟</a:t>
            </a:r>
          </a:p>
          <a:p>
            <a:pPr algn="just" rtl="1">
              <a:buNone/>
            </a:pPr>
            <a:r>
              <a:rPr lang="ar-IQ" sz="3200" dirty="0" smtClean="0">
                <a:latin typeface="Arabic Typesetting" pitchFamily="66" charset="-78"/>
                <a:cs typeface="Arabic Typesetting" pitchFamily="66" charset="-78"/>
              </a:rPr>
              <a:t>محمد: لا، يتباين الأفراد فيما بينهم في الاستجابة للشدائد. ويشير في هذا المجال كل من آبلي </a:t>
            </a:r>
            <a:r>
              <a:rPr lang="en-US" sz="3200" dirty="0" err="1" smtClean="0">
                <a:latin typeface="Arabic Typesetting" pitchFamily="66" charset="-78"/>
                <a:cs typeface="Arabic Typesetting" pitchFamily="66" charset="-78"/>
              </a:rPr>
              <a:t>Appley</a:t>
            </a:r>
            <a:r>
              <a:rPr lang="ar-IQ" sz="3200" dirty="0" smtClean="0">
                <a:latin typeface="Arabic Typesetting" pitchFamily="66" charset="-78"/>
                <a:cs typeface="Arabic Typesetting" pitchFamily="66" charset="-78"/>
              </a:rPr>
              <a:t> و ترمبل </a:t>
            </a:r>
            <a:r>
              <a:rPr lang="en-US" sz="3200" dirty="0" err="1" smtClean="0">
                <a:latin typeface="Arabic Typesetting" pitchFamily="66" charset="-78"/>
                <a:cs typeface="Arabic Typesetting" pitchFamily="66" charset="-78"/>
              </a:rPr>
              <a:t>Trumbul</a:t>
            </a:r>
            <a:r>
              <a:rPr lang="ar-IQ" sz="3200" dirty="0" smtClean="0">
                <a:latin typeface="Arabic Typesetting" pitchFamily="66" charset="-78"/>
                <a:cs typeface="Arabic Typesetting" pitchFamily="66" charset="-78"/>
              </a:rPr>
              <a:t> إلى بعض الملاحظات المتعلقة بهذا الموضوع: </a:t>
            </a:r>
            <a:endParaRPr lang="en-US" sz="3200" dirty="0" smtClean="0">
              <a:latin typeface="Arabic Typesetting" pitchFamily="66" charset="-78"/>
              <a:cs typeface="Arabic Typesetting" pitchFamily="66" charset="-78"/>
            </a:endParaRPr>
          </a:p>
          <a:p>
            <a:pPr algn="just" rtl="1"/>
            <a:r>
              <a:rPr lang="ar-IQ" sz="3200" dirty="0" smtClean="0">
                <a:latin typeface="Arabic Typesetting" pitchFamily="66" charset="-78"/>
                <a:cs typeface="Arabic Typesetting" pitchFamily="66" charset="-78"/>
              </a:rPr>
              <a:t>أ‌-	بعض الأفراد يدخل حالة الشد بسرعة. بينما يظهر البعض الآخر اليقظة والحذر ويتحسن أداؤه بسرعة. بالمقابل، هناك من يبدوا وكأنه غير مكترث تماما أو غير عارف بما يجري.</a:t>
            </a:r>
          </a:p>
          <a:p>
            <a:pPr algn="just" rtl="1">
              <a:buNone/>
            </a:pPr>
            <a:r>
              <a:rPr lang="ar-IQ" sz="3200" dirty="0" smtClean="0">
                <a:latin typeface="Arabic Typesetting" pitchFamily="66" charset="-78"/>
                <a:cs typeface="Arabic Typesetting" pitchFamily="66" charset="-78"/>
              </a:rPr>
              <a:t>وأكيد أنت يا علي منتبه الى هذه القضية، انه في أوقات الأزمات بعض الأشخاص يرتبك في البداية لكن يسترجع توازنه بسرعة، وآخرين ربما ينهارون بسبب الصدمة. </a:t>
            </a:r>
            <a:endParaRPr lang="en-US" sz="3200" dirty="0" smtClean="0">
              <a:latin typeface="Arabic Typesetting" pitchFamily="66" charset="-78"/>
              <a:cs typeface="Arabic Typesetting" pitchFamily="66" charset="-78"/>
            </a:endParaRPr>
          </a:p>
          <a:p>
            <a:pPr algn="r" rtl="1">
              <a:buNone/>
            </a:pPr>
            <a:endParaRPr lang="en-US" sz="3600"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normAutofit fontScale="77500" lnSpcReduction="20000"/>
          </a:bodyPr>
          <a:lstStyle/>
          <a:p>
            <a:pPr algn="just" rtl="1">
              <a:buNone/>
            </a:pPr>
            <a:r>
              <a:rPr lang="ar-IQ" sz="3600" dirty="0" smtClean="0">
                <a:latin typeface="Arabic Typesetting" pitchFamily="66" charset="-78"/>
                <a:cs typeface="Arabic Typesetting" pitchFamily="66" charset="-78"/>
              </a:rPr>
              <a:t>وبعض الأشخاص لايظهر عليهم أي تأثير وكأنهم في عالم آخر.</a:t>
            </a:r>
          </a:p>
          <a:p>
            <a:pPr algn="just" rtl="1">
              <a:buNone/>
            </a:pPr>
            <a:r>
              <a:rPr lang="ar-IQ" sz="3600" dirty="0" smtClean="0">
                <a:latin typeface="Arabic Typesetting" pitchFamily="66" charset="-78"/>
                <a:cs typeface="Arabic Typesetting" pitchFamily="66" charset="-78"/>
              </a:rPr>
              <a:t>علي: نعم منتبه</a:t>
            </a:r>
          </a:p>
          <a:p>
            <a:pPr algn="just" rtl="1">
              <a:buNone/>
            </a:pPr>
            <a:r>
              <a:rPr lang="ar-IQ" sz="3600" dirty="0" smtClean="0">
                <a:latin typeface="Arabic Typesetting" pitchFamily="66" charset="-78"/>
                <a:cs typeface="Arabic Typesetting" pitchFamily="66" charset="-78"/>
              </a:rPr>
              <a:t>ويستمر محمد بالكلام عن نظرية آبلي و ترمبل فيقول: </a:t>
            </a:r>
          </a:p>
          <a:p>
            <a:pPr algn="just" rtl="1"/>
            <a:r>
              <a:rPr lang="ar-IQ" sz="3600" dirty="0" smtClean="0">
                <a:latin typeface="Arabic Typesetting" pitchFamily="66" charset="-78"/>
                <a:cs typeface="Arabic Typesetting" pitchFamily="66" charset="-78"/>
              </a:rPr>
              <a:t>ب‌-	يمكن ان يدخل نفس الشخص مرحلة الشد عند تعرضه لموقف ضاغط معين، ولكنه لا يدخل هذه المرحلة عند تعرضه لموقف آخر.</a:t>
            </a:r>
          </a:p>
          <a:p>
            <a:pPr algn="just" rtl="1">
              <a:buNone/>
            </a:pPr>
            <a:r>
              <a:rPr lang="ar-IQ" sz="3600" dirty="0" smtClean="0">
                <a:latin typeface="Arabic Typesetting" pitchFamily="66" charset="-78"/>
                <a:cs typeface="Arabic Typesetting" pitchFamily="66" charset="-78"/>
              </a:rPr>
              <a:t>علي: كيف يعني؟</a:t>
            </a:r>
          </a:p>
          <a:p>
            <a:pPr algn="just" rtl="1">
              <a:buNone/>
            </a:pPr>
            <a:r>
              <a:rPr lang="ar-IQ" sz="3600" dirty="0" smtClean="0">
                <a:latin typeface="Arabic Typesetting" pitchFamily="66" charset="-78"/>
                <a:cs typeface="Arabic Typesetting" pitchFamily="66" charset="-78"/>
              </a:rPr>
              <a:t>محمد: بعض الأشخاص ممكن ينفعل أو ينهار ربما في مواقف معينة، لكن نفس هؤلاء الأشخاص لا يظهر عليهم أي تأثر في مواقف آخرى. </a:t>
            </a:r>
            <a:r>
              <a:rPr lang="ar-IQ" sz="3600" smtClean="0">
                <a:latin typeface="Arabic Typesetting" pitchFamily="66" charset="-78"/>
                <a:cs typeface="Arabic Typesetting" pitchFamily="66" charset="-78"/>
              </a:rPr>
              <a:t>هل الفكرة واضحة؟</a:t>
            </a:r>
            <a:endParaRPr lang="ar-IQ" sz="3600" dirty="0" smtClean="0">
              <a:latin typeface="Arabic Typesetting" pitchFamily="66" charset="-78"/>
              <a:cs typeface="Arabic Typesetting" pitchFamily="66" charset="-78"/>
            </a:endParaRPr>
          </a:p>
          <a:p>
            <a:pPr algn="just" rtl="1">
              <a:buNone/>
            </a:pPr>
            <a:r>
              <a:rPr lang="ar-IQ" sz="3600" dirty="0" smtClean="0">
                <a:latin typeface="Arabic Typesetting" pitchFamily="66" charset="-78"/>
                <a:cs typeface="Arabic Typesetting" pitchFamily="66" charset="-78"/>
              </a:rPr>
              <a:t>علي: نعم</a:t>
            </a:r>
          </a:p>
          <a:p>
            <a:pPr algn="just" rtl="1">
              <a:buNone/>
            </a:pPr>
            <a:r>
              <a:rPr lang="ar-IQ" sz="3600" dirty="0" smtClean="0">
                <a:latin typeface="Arabic Typesetting" pitchFamily="66" charset="-78"/>
                <a:cs typeface="Arabic Typesetting" pitchFamily="66" charset="-78"/>
              </a:rPr>
              <a:t>ويستمر محمد:</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ت‌-	ان السلوك الناتج عن المواقف الضاغطة يتباين بتباين الظروف المحيطة. </a:t>
            </a:r>
          </a:p>
          <a:p>
            <a:pPr algn="just" rtl="1">
              <a:buNone/>
            </a:pPr>
            <a:r>
              <a:rPr lang="ar-IQ" sz="3600" dirty="0" smtClean="0">
                <a:latin typeface="Arabic Typesetting" pitchFamily="66" charset="-78"/>
                <a:cs typeface="Arabic Typesetting" pitchFamily="66" charset="-78"/>
              </a:rPr>
              <a:t>يعني موقف معين تنفعل بسببه بشدة بسبب ان الظروف المحيطة بك سيئة، وتساهم في تعقيد الموضوع. ولكن نفس الموقف يمكن ان لا يسبب لك نفس الأزعاج اذا كانت الظروف المحيطة بك أفضل.</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TotalTime>
  <Words>357</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مجموعة العوامل المرسبة</vt:lpstr>
      <vt:lpstr>Slide 2</vt:lpstr>
      <vt:lpstr>الشدائد Stresses</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مجموعة العوامل المرسبة</dc:title>
  <dc:creator>Rifaat Jasseem</dc:creator>
  <cp:lastModifiedBy>Rifaat Jasseem</cp:lastModifiedBy>
  <cp:revision>22</cp:revision>
  <dcterms:created xsi:type="dcterms:W3CDTF">2006-08-16T00:00:00Z</dcterms:created>
  <dcterms:modified xsi:type="dcterms:W3CDTF">2021-07-02T13:27:25Z</dcterms:modified>
</cp:coreProperties>
</file>